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67" r:id="rId3"/>
    <p:sldId id="268" r:id="rId4"/>
    <p:sldId id="26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59" r:id="rId14"/>
    <p:sldId id="280" r:id="rId15"/>
    <p:sldId id="261" r:id="rId16"/>
    <p:sldId id="262" r:id="rId17"/>
    <p:sldId id="263" r:id="rId18"/>
    <p:sldId id="281" r:id="rId19"/>
    <p:sldId id="282" r:id="rId20"/>
    <p:sldId id="283" r:id="rId21"/>
    <p:sldId id="279" r:id="rId22"/>
    <p:sldId id="265" r:id="rId23"/>
    <p:sldId id="266" r:id="rId24"/>
    <p:sldId id="264" r:id="rId25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D47DAF5-758E-4703-80B0-9103C9E9AEF2}">
          <p14:sldIdLst>
            <p14:sldId id="256"/>
            <p14:sldId id="267"/>
            <p14:sldId id="268"/>
            <p14:sldId id="269"/>
            <p14:sldId id="271"/>
            <p14:sldId id="272"/>
            <p14:sldId id="273"/>
            <p14:sldId id="274"/>
            <p14:sldId id="275"/>
            <p14:sldId id="276"/>
          </p14:sldIdLst>
        </p14:section>
        <p14:section name="Раздел без заголовка" id="{049F23AE-1EFD-4228-917D-37B2F4F464EB}">
          <p14:sldIdLst>
            <p14:sldId id="277"/>
            <p14:sldId id="278"/>
            <p14:sldId id="259"/>
            <p14:sldId id="280"/>
            <p14:sldId id="261"/>
            <p14:sldId id="262"/>
            <p14:sldId id="263"/>
            <p14:sldId id="281"/>
            <p14:sldId id="282"/>
            <p14:sldId id="283"/>
            <p14:sldId id="279"/>
            <p14:sldId id="265"/>
            <p14:sldId id="266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1F429-5CA4-413B-9446-ABFABA8EB451}" type="datetimeFigureOut">
              <a:rPr lang="ru-RU" smtClean="0"/>
              <a:t>12.10.2022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B93F-3FE4-48C3-BAEC-EDC07A5FD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98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952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650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4B93F-3FE4-48C3-BAEC-EDC07A5FD4C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1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66AC-5033-4C63-B69F-9D9EC7A2D817}" type="datetime1">
              <a:rPr lang="ru-RU" smtClean="0"/>
              <a:t>12.10.2022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2E62E-0FAD-43D5-8932-239E1487E65C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D8C54-89CB-4547-9796-832F685EC9C9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2418-8466-4746-B8DC-AF68B89F5039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C709-B289-40DB-9A89-B4434BA742E8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316C6-5BC1-4A7B-90B2-21455E1B289D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B590-6036-4E74-888C-2915A080564F}" type="datetime1">
              <a:rPr lang="ru-RU" smtClean="0"/>
              <a:t>12.10.2022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79E29-E9B4-417F-9F51-ADE874C57B0E}" type="datetime1">
              <a:rPr lang="ru-RU" smtClean="0"/>
              <a:t>12.10.2022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840FA-7C16-4BB2-9C7B-05AF818FFF51}" type="datetime1">
              <a:rPr lang="ru-RU" smtClean="0"/>
              <a:t>12.10.2022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175E2-4D8D-4074-BCC1-30A79CB96F9F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50564-5BDA-4441-9B1C-6165B52EF642}" type="datetime1">
              <a:rPr lang="ru-RU" smtClean="0"/>
              <a:t>12.10.2022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C290830-EA41-4F49-8A6F-4A65BFBC8035}" type="datetime1">
              <a:rPr lang="ru-RU" smtClean="0"/>
              <a:t>12.10.2022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6358DD-8C87-44EB-A1D7-5E844233909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2400" cy="3103985"/>
          </a:xfrm>
        </p:spPr>
        <p:txBody>
          <a:bodyPr/>
          <a:lstStyle/>
          <a:p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Методические рекомендации 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по заполнению отчётности </a:t>
            </a:r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обслуживающих </a:t>
            </a:r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и перерабатывающим предприятиям</a:t>
            </a:r>
            <a:b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effectLst/>
                <a:latin typeface="Times New Roman" pitchFamily="18" charset="0"/>
                <a:cs typeface="Times New Roman" pitchFamily="18" charset="0"/>
              </a:rPr>
              <a:t>за 9 месяцев 2022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9177"/>
            <a:ext cx="8172399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сельского хозяйства и продовольствия Кировской области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410992" y="6309320"/>
            <a:ext cx="5544616" cy="4110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специалист-эксперт отдела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бухгалтерского учёта и ревизионной работы Иззатов Э.А.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819" y="764704"/>
            <a:ext cx="1535864" cy="97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41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10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1600" y="332656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сводного отчёта по району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004" y="980728"/>
            <a:ext cx="6275983" cy="513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6084168" y="4243038"/>
            <a:ext cx="2553826" cy="914154"/>
            <a:chOff x="2681044" y="1834461"/>
            <a:chExt cx="2553826" cy="914154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786598" y="1834461"/>
              <a:ext cx="2448272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Выбираем район и отрасль в скобочках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 стрелкой 18"/>
            <p:cNvCxnSpPr>
              <a:stCxn id="18" idx="2"/>
            </p:cNvCxnSpPr>
            <p:nvPr/>
          </p:nvCxnSpPr>
          <p:spPr>
            <a:xfrm flipH="1">
              <a:off x="2681044" y="2410525"/>
              <a:ext cx="1329690" cy="33809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7832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11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1600" y="332656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сводного отчёта по району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7" y="1052735"/>
            <a:ext cx="7583858" cy="456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6616839" y="2326930"/>
            <a:ext cx="2448272" cy="1343123"/>
            <a:chOff x="2556748" y="2028535"/>
            <a:chExt cx="2448272" cy="134312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556748" y="2795594"/>
              <a:ext cx="2448272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1. Выбираем период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 стрелкой 10"/>
            <p:cNvCxnSpPr>
              <a:stCxn id="10" idx="0"/>
            </p:cNvCxnSpPr>
            <p:nvPr/>
          </p:nvCxnSpPr>
          <p:spPr>
            <a:xfrm flipH="1" flipV="1">
              <a:off x="2744157" y="2028535"/>
              <a:ext cx="1036727" cy="76705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3563888" y="3564157"/>
            <a:ext cx="2088232" cy="800948"/>
            <a:chOff x="2556748" y="2250088"/>
            <a:chExt cx="2448272" cy="112157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556748" y="2795594"/>
              <a:ext cx="2448272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2. Рассчитать свод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Прямая со стрелкой 16"/>
            <p:cNvCxnSpPr>
              <a:stCxn id="16" idx="0"/>
            </p:cNvCxnSpPr>
            <p:nvPr/>
          </p:nvCxnSpPr>
          <p:spPr>
            <a:xfrm flipH="1" flipV="1">
              <a:off x="2744158" y="2250088"/>
              <a:ext cx="1036726" cy="54550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4283968" y="5373217"/>
            <a:ext cx="3672408" cy="800947"/>
            <a:chOff x="2057145" y="2250090"/>
            <a:chExt cx="4305581" cy="1121569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057145" y="2795595"/>
              <a:ext cx="4305581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3. Сообщение о расчёте свода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Прямая со стрелкой 21"/>
            <p:cNvCxnSpPr>
              <a:stCxn id="21" idx="0"/>
            </p:cNvCxnSpPr>
            <p:nvPr/>
          </p:nvCxnSpPr>
          <p:spPr>
            <a:xfrm flipH="1" flipV="1">
              <a:off x="2744158" y="2250090"/>
              <a:ext cx="1465777" cy="545505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6935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12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1600" y="332656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сводного отчёта по району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69" y="1052736"/>
            <a:ext cx="7321454" cy="4705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3635896" y="980728"/>
            <a:ext cx="4932548" cy="1440160"/>
            <a:chOff x="2015716" y="1052736"/>
            <a:chExt cx="4932548" cy="1440160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4932040" y="1052736"/>
              <a:ext cx="2016224" cy="1440160"/>
              <a:chOff x="2501024" y="1452471"/>
              <a:chExt cx="2016224" cy="1440160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2501024" y="1452471"/>
                <a:ext cx="2016224" cy="576064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1. Принять, затем проверить</a:t>
                </a:r>
                <a:endParaRPr lang="ru-RU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Прямая со стрелкой 24"/>
              <p:cNvCxnSpPr>
                <a:stCxn id="24" idx="2"/>
              </p:cNvCxnSpPr>
              <p:nvPr/>
            </p:nvCxnSpPr>
            <p:spPr>
              <a:xfrm flipH="1">
                <a:off x="2789056" y="2028535"/>
                <a:ext cx="720080" cy="864096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Прямая со стрелкой 22"/>
            <p:cNvCxnSpPr/>
            <p:nvPr/>
          </p:nvCxnSpPr>
          <p:spPr>
            <a:xfrm flipH="1">
              <a:off x="2015716" y="1340768"/>
              <a:ext cx="2916324" cy="114448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4969288" y="5301208"/>
            <a:ext cx="2988332" cy="1152128"/>
            <a:chOff x="5112060" y="5571239"/>
            <a:chExt cx="2988332" cy="1152128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5112060" y="5571239"/>
              <a:ext cx="2988332" cy="1152128"/>
              <a:chOff x="4975939" y="3003367"/>
              <a:chExt cx="2988332" cy="1152128"/>
            </a:xfrm>
          </p:grpSpPr>
          <p:sp>
            <p:nvSpPr>
              <p:cNvPr id="29" name="Скругленный прямоугольник 28"/>
              <p:cNvSpPr/>
              <p:nvPr/>
            </p:nvSpPr>
            <p:spPr>
              <a:xfrm>
                <a:off x="4975939" y="3471417"/>
                <a:ext cx="2988332" cy="684078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2. Проверить статусы принятия и проверки</a:t>
                </a:r>
                <a:endParaRPr lang="ru-RU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0" name="Прямая со стрелкой 29"/>
              <p:cNvCxnSpPr>
                <a:stCxn id="29" idx="0"/>
              </p:cNvCxnSpPr>
              <p:nvPr/>
            </p:nvCxnSpPr>
            <p:spPr>
              <a:xfrm flipV="1">
                <a:off x="6470105" y="3003367"/>
                <a:ext cx="0" cy="46805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Прямая со стрелкой 27"/>
            <p:cNvCxnSpPr/>
            <p:nvPr/>
          </p:nvCxnSpPr>
          <p:spPr>
            <a:xfrm flipV="1">
              <a:off x="7343064" y="5571239"/>
              <a:ext cx="0" cy="46805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0852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52728" cy="603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784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3788" y="260648"/>
            <a:ext cx="3816424" cy="5040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Формы отчётности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435280" cy="4752528"/>
          </a:xfrm>
        </p:spPr>
        <p:txBody>
          <a:bodyPr>
            <a:noAutofit/>
          </a:bodyPr>
          <a:lstStyle/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Титульный лист</a:t>
            </a:r>
            <a:endParaRPr lang="ru-RU" sz="27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Бухгалтерский баланс</a:t>
            </a:r>
          </a:p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 о финансовых результатах</a:t>
            </a:r>
          </a:p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6-АПК Отчет об отраслевых показателях деятельности организаций агропромышленного комплекса</a:t>
            </a:r>
          </a:p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7-АПК Отчет об ожидаемых результатах финансово-хозяйственной деятельности товаропроизводителей агропромышленного комплекса</a:t>
            </a:r>
          </a:p>
          <a:p>
            <a:r>
              <a:rPr lang="ru-RU" sz="2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10-АПК Отчет о средствах целевого финансирования</a:t>
            </a:r>
            <a:endParaRPr lang="ru-RU" sz="27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14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5740415"/>
            <a:ext cx="7344816" cy="792088"/>
          </a:xfrm>
          <a:prstGeom prst="roundRect">
            <a:avLst>
              <a:gd name="adj" fmla="val 50000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Бланки отчётности направлены</a:t>
            </a:r>
          </a:p>
          <a:p>
            <a:pPr algn="ctr"/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 электронной почте 28.09.2022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12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4536504" cy="5040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Бухгалтерский баланс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15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2895310"/>
              </p:ext>
            </p:extLst>
          </p:nvPr>
        </p:nvGraphicFramePr>
        <p:xfrm>
          <a:off x="611560" y="620688"/>
          <a:ext cx="3672409" cy="6060711"/>
        </p:xfrm>
        <a:graphic>
          <a:graphicData uri="http://schemas.openxmlformats.org/drawingml/2006/table">
            <a:tbl>
              <a:tblPr/>
              <a:tblGrid>
                <a:gridCol w="1232053"/>
                <a:gridCol w="733364"/>
                <a:gridCol w="243058"/>
                <a:gridCol w="243058"/>
                <a:gridCol w="243058"/>
                <a:gridCol w="245851"/>
                <a:gridCol w="245851"/>
                <a:gridCol w="243058"/>
                <a:gridCol w="243058"/>
              </a:tblGrid>
              <a:tr h="91697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БУХГАЛТЕРСКИЙ БАЛАНС*</a:t>
                      </a:r>
                    </a:p>
                  </a:txBody>
                  <a:tcPr marL="3594" marR="3594" marT="359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на 30 сентября 2022 г.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418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Форма по ОКУД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0710001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151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Дата (число, месяц, год)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3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Организация (орган исполнительной власти)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по ОКПО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86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Идентификационный номер налогоплательщика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20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Вид экономической деятельности**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по ОКВЭД 2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3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Организационно-правовая форма***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по ОКОПФ/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ОКФС</a:t>
                      </a: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30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Единица измерения: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тыс. руб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по ОКЕИ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5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594" marR="3594" marT="359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384</a:t>
                      </a:r>
                    </a:p>
                  </a:txBody>
                  <a:tcPr marL="3594" marR="3594" marT="35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Местонахождение (адрес)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7418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Бухгалтерская отчетность подлежит обязательному аудиту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ДА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НЕТ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442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Наименование аудиторской организации/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Фамилия, имя, отчество (при наличии) индивидуального аудитора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3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Идентификационный номер налогоплательщика аудиторской организации/ индивидуального аудитора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3594" marR="3594" marT="3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429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Основной государственный регистрационный номер аудиторской организации/ индивидуального аудитора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ОГРН/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ОГРНИП</a:t>
                      </a:r>
                    </a:p>
                  </a:txBody>
                  <a:tcPr marL="3594" marR="3594" marT="359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183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3594" marR="3594" marT="359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423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 30 сентября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2022 года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 31 декабря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2021 года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 31 декабря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2020 года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11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3594" marR="3594" marT="35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59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АКТИВ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59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Times New Roman"/>
                        </a:rPr>
                        <a:t>I. </a:t>
                      </a:r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ВНЕОБОРОТНЫЕ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Нематериальные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1110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Результаты исследований и разработок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1120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Нематериальные поисковые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1130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Материальные поисковые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1140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Основные средства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1150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Доходные вложения в материальные ценности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1160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Финансовые вложения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1170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Отложенные налоговые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1180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Прочие внеоборотные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1190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ИТОГО по разделу </a:t>
                      </a:r>
                      <a:r>
                        <a:rPr lang="en-US" sz="600" b="0" i="0" u="none" strike="noStrike">
                          <a:effectLst/>
                          <a:latin typeface="Times New Roman"/>
                        </a:rPr>
                        <a:t>I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1100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59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Times New Roman"/>
                        </a:rPr>
                        <a:t>II. </a:t>
                      </a:r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ОБОРОТНЫЕ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594" marR="3594" marT="35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Запасы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1210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Налог на добавленную стоимость по приобретенным ценностям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1220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Дебиторская задолженность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1230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3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Финансовые вложения (за исключением денежных эквивалентов)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1240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Денежные средства и денежные эквиваленты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1250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Прочие оборотные активы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1260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ИТОГО по разделу </a:t>
                      </a:r>
                      <a:r>
                        <a:rPr lang="en-US" sz="600" b="0" i="0" u="none" strike="noStrike">
                          <a:effectLst/>
                          <a:latin typeface="Times New Roman"/>
                        </a:rPr>
                        <a:t>II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1200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148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БАЛАНС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1600</a:t>
                      </a:r>
                    </a:p>
                  </a:txBody>
                  <a:tcPr marL="3594" marR="3594" marT="35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3594" marR="3594" marT="35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549139"/>
              </p:ext>
            </p:extLst>
          </p:nvPr>
        </p:nvGraphicFramePr>
        <p:xfrm>
          <a:off x="4860032" y="692696"/>
          <a:ext cx="3960439" cy="5500196"/>
        </p:xfrm>
        <a:graphic>
          <a:graphicData uri="http://schemas.openxmlformats.org/drawingml/2006/table">
            <a:tbl>
              <a:tblPr/>
              <a:tblGrid>
                <a:gridCol w="1325646"/>
                <a:gridCol w="787290"/>
                <a:gridCol w="263929"/>
                <a:gridCol w="263929"/>
                <a:gridCol w="263929"/>
                <a:gridCol w="263929"/>
                <a:gridCol w="263929"/>
                <a:gridCol w="263929"/>
                <a:gridCol w="263929"/>
              </a:tblGrid>
              <a:tr h="126659"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Форма 0710001 с.2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570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 30 сентября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2022 года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На 31 декабря 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2021 года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На 31 декабря 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2020 года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4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 dirty="0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5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045" marR="4045" marT="4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23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ПАССИВ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9523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Times New Roman"/>
                        </a:rPr>
                        <a:t>III. </a:t>
                      </a:r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КАПИТАЛ И РЕЗЕРВЫ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0379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Уставный капитал (складочный капитал, уставный фонд, вклады товарищей)****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1310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Собственные акции, выкупленные у акционеров*****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1320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40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Переоценка </a:t>
                      </a:r>
                      <a:r>
                        <a:rPr lang="ru-RU" sz="700" b="0" i="0" u="none" strike="noStrike" dirty="0" err="1">
                          <a:effectLst/>
                          <a:latin typeface="Times New Roman"/>
                        </a:rPr>
                        <a:t>внеоборотных</a:t>
                      </a: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 активов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1340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Добавочный капитал (без переоценки)******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1350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Резервный капитал*******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1360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Нераспределенная прибыль (непокрытый убыток)********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1370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ИТОГО по разделу </a:t>
                      </a:r>
                      <a:r>
                        <a:rPr lang="en-US" sz="700" b="0" i="0" u="none" strike="noStrike" dirty="0">
                          <a:effectLst/>
                          <a:latin typeface="Times New Roman"/>
                        </a:rPr>
                        <a:t>III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1300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23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effectLst/>
                          <a:latin typeface="Times New Roman"/>
                        </a:rPr>
                        <a:t>IV. </a:t>
                      </a:r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ДОЛГОСРОЧНЫЕ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Заемные средства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1410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Отложенные налоговые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1420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Оценочные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1430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Прочие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1450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ИТОГО по разделу </a:t>
                      </a:r>
                      <a:r>
                        <a:rPr lang="en-US" sz="700" b="0" i="0" u="none" strike="noStrike">
                          <a:effectLst/>
                          <a:latin typeface="Times New Roman"/>
                        </a:rPr>
                        <a:t>IV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1400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23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effectLst/>
                          <a:latin typeface="Times New Roman"/>
                        </a:rPr>
                        <a:t>V. </a:t>
                      </a:r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КРАТКОСРОЧНЫЕ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Заемные средства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1510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Кредиторская задолженность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1520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Доходы будущих периодов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1530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Оценочные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1540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Прочие обязательства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1550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ИТОГО по разделу </a:t>
                      </a:r>
                      <a:r>
                        <a:rPr lang="en-US" sz="700" b="0" i="0" u="none" strike="noStrike">
                          <a:effectLst/>
                          <a:latin typeface="Times New Roman"/>
                        </a:rPr>
                        <a:t>V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1500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7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БАЛАНС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1700</a:t>
                      </a:r>
                    </a:p>
                  </a:txBody>
                  <a:tcPr marL="4045" marR="4045" marT="40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045" marR="4045" marT="40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5191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*На основании формы, утвержденной приказом Минфина России от 2 июля 2010 г. № 66н "О формах бухгалтерской отчетности </a:t>
                      </a:r>
                      <a:r>
                        <a:rPr lang="ru-RU" sz="300" b="0" i="0" u="none" strike="noStrike" dirty="0" smtClean="0">
                          <a:effectLst/>
                          <a:latin typeface="Times New Roman"/>
                        </a:rPr>
                        <a:t>организаций"</a:t>
                      </a: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/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(зарегистрирован Минюстом России 2 августа 2010 г., регистрационный № 18023) c изменениями, внесенными приказами Минфина России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5 октября 2011 г. № 124н (зарегистрирован Минюстом России 13 декабря 2011 г., регистрационный № 22599),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17 августа 2012 г. № 113н (зарегистрирован Минюстом России 4 октября 2012 г., регистрационный № 25592),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4 декабря 2012 г. №154н (зарегистрирован Минюстом России 29 декабря 2012 г., регистрационный № 26501),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6 апреля 2015 г. № 57н (зарегистрирован Минюстом России 30 апреля 2015 г., регистрационный № 37103),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6 марта 2018 г. № 41н (зарегистрирован Минюстом России 15 мая 2018 г., регистрационный № 51103),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от 19 апреля 2019 г. №61н (зарегистрирован Минюстом России 20 мая 2019 г., регистрационный № 54667).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**Орган исполнительной власти заполняет строку в соответствии со следующими видами деятельности: сельское хозяйство, услуги в области сельского хозяйства, пищевая и перерабатывающая промышленность.</a:t>
                      </a:r>
                      <a:br>
                        <a:rPr lang="ru-RU" sz="3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300" b="0" i="0" u="none" strike="noStrike" dirty="0">
                          <a:effectLst/>
                          <a:latin typeface="Times New Roman"/>
                        </a:rPr>
                        <a:t>*** Орган исполнительной власти строку не заполняет.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56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Для потребительских кооперативов (включая кредитные):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70471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****         по строке 1310 "Уставный капитал (складочный капитал, уставный фонд, вклады товарищей)" - "Паевой фонд";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*****       по строке 1320 "Собственные акции, выкупленные у акционеров" - "Целевой капитал";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******     по строке 1350 "Добавочный капитал (без переоценки)" - "Целевые средства";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*******   по строке 1360 "Резервный капитал" - "Фонд недвижимого и особо ценного движимого имущества";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300" b="0" i="0" u="none" strike="noStrike">
                          <a:effectLst/>
                          <a:latin typeface="Times New Roman"/>
                        </a:rPr>
                        <a:t>******** по строке 1370 "Нераспределенная прибыль (непокрытый убыток)" - "Резервный и иные целевые фонды".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278"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Руководитель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23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10"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effectLst/>
                        <a:latin typeface="Arial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2217"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Главный бухгалтер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23"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(при наличии)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4045" marR="4045" marT="404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6112286" y="1268760"/>
            <a:ext cx="2736304" cy="864096"/>
            <a:chOff x="1504746" y="970365"/>
            <a:chExt cx="2736304" cy="86409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504746" y="970365"/>
              <a:ext cx="2736304" cy="504056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стр.1370гр.3 = </a:t>
              </a:r>
            </a:p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стр.1370 гр.4+стр.2400 гр.3</a:t>
              </a:r>
            </a:p>
          </p:txBody>
        </p:sp>
        <p:cxnSp>
          <p:nvCxnSpPr>
            <p:cNvPr id="14" name="Прямая со стрелкой 13"/>
            <p:cNvCxnSpPr>
              <a:stCxn id="13" idx="2"/>
            </p:cNvCxnSpPr>
            <p:nvPr/>
          </p:nvCxnSpPr>
          <p:spPr>
            <a:xfrm flipH="1">
              <a:off x="2822836" y="1474421"/>
              <a:ext cx="50062" cy="36004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3962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56784" cy="504056"/>
          </a:xfrm>
        </p:spPr>
        <p:txBody>
          <a:bodyPr>
            <a:noAutofit/>
          </a:bodyPr>
          <a:lstStyle/>
          <a:p>
            <a:r>
              <a:rPr lang="ru-RU" sz="3200" dirty="0"/>
              <a:t>Отчёт о </a:t>
            </a:r>
            <a:r>
              <a:rPr lang="ru-RU" sz="3200" dirty="0" smtClean="0"/>
              <a:t>финансовых результатах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16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352012"/>
              </p:ext>
            </p:extLst>
          </p:nvPr>
        </p:nvGraphicFramePr>
        <p:xfrm>
          <a:off x="323528" y="836712"/>
          <a:ext cx="3816423" cy="5409422"/>
        </p:xfrm>
        <a:graphic>
          <a:graphicData uri="http://schemas.openxmlformats.org/drawingml/2006/table">
            <a:tbl>
              <a:tblPr/>
              <a:tblGrid>
                <a:gridCol w="1275508"/>
                <a:gridCol w="757513"/>
                <a:gridCol w="305891"/>
                <a:gridCol w="253947"/>
                <a:gridCol w="305891"/>
                <a:gridCol w="305891"/>
                <a:gridCol w="305891"/>
                <a:gridCol w="305891"/>
              </a:tblGrid>
              <a:tr h="72779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15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ОТЧЕТ О ФИНАНСОВЫХ РЕЗУЛЬТАТАХ*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061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на 30 сентября 2022 г.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061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036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Форма по ОКУД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0710002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4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Дата (число,месяц, год )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42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Организация (орган исполнительной власти)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по ОКПО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6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Идентификационный номер налогоплательщика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442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Вид экономической деятельности**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по ОКВЭД 2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529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Организационно-правовая форма***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по ОКОПФ/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ОКФС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442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Единица измерения: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тыс. руб</a:t>
                      </a: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по ОКЕИ</a:t>
                      </a:r>
                    </a:p>
                  </a:txBody>
                  <a:tcPr marL="5274" marR="5274" marT="52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384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52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8052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effectLst/>
                        <a:latin typeface="Times New Roman"/>
                      </a:endParaRPr>
                    </a:p>
                  </a:txBody>
                  <a:tcPr marL="5274" marR="5274" marT="52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2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2022 года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2021 года</a:t>
                      </a:r>
                    </a:p>
                  </a:txBody>
                  <a:tcPr marL="5274" marR="5274" marT="52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5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4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4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Выручка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2110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Себестоимость продаж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2120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Валовая прибыль (убыток)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2100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Коммерческие расходы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2210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Управленческие расходы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2220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Прибыль (убыток) от продаж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2200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Доходы от участия в других организациях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2310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Проценты к получению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2320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Проценты к уплате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2330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Прочие доходы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2340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Прочие расходы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2350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Прибыль (убыток) до налогообложения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2300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Налог на прибыль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2410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719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текущий налог на прибыль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2411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отложенный налог на прибыль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2412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Прочее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2460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8762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Чистая прибыль (убыток)</a:t>
                      </a:r>
                    </a:p>
                  </a:txBody>
                  <a:tcPr marL="94929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2400</a:t>
                      </a:r>
                    </a:p>
                  </a:txBody>
                  <a:tcPr marL="5274" marR="5274" marT="52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74" marR="5274" marT="52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920329"/>
              </p:ext>
            </p:extLst>
          </p:nvPr>
        </p:nvGraphicFramePr>
        <p:xfrm>
          <a:off x="4499992" y="980728"/>
          <a:ext cx="4355977" cy="4709208"/>
        </p:xfrm>
        <a:graphic>
          <a:graphicData uri="http://schemas.openxmlformats.org/drawingml/2006/table">
            <a:tbl>
              <a:tblPr/>
              <a:tblGrid>
                <a:gridCol w="1455835"/>
                <a:gridCol w="864608"/>
                <a:gridCol w="349137"/>
                <a:gridCol w="289849"/>
                <a:gridCol w="349137"/>
                <a:gridCol w="349137"/>
                <a:gridCol w="349137"/>
                <a:gridCol w="349137"/>
              </a:tblGrid>
              <a:tr h="28116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Форма 0710002 с.2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33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2022 года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2021 года</a:t>
                      </a:r>
                    </a:p>
                  </a:txBody>
                  <a:tcPr marL="6847" marR="6847" marT="68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3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Результат от переоценки внеоборотных активов, не включаемый в чистую прибыль (убыток) периода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2510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Результат от прочих операций, не включаемый в чистую прибыль (убыток) периода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2520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Налог на прибыль от операций, результат которых не включается в чистую прибыль (убыток) периода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2530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Совокупный финансовый результат периода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2500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61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СПРАВОЧНО: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Базовая прибыль (убыток) на акцию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2900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274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Разводненная прибыль (убыток) на акцию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2910</a:t>
                      </a:r>
                    </a:p>
                  </a:txBody>
                  <a:tcPr marL="6847" marR="6847" marT="68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847" marR="6847" marT="68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0829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* На основании формы, утвержденной приказом Минфина России от 2 июля 2010 г. № 66н "О формах бухгалтерской отчетности организаций"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(зарегистрирован Минюстом России 2 августа 2010 г., регистрационный № 18023) c изменениями, внесенными приказами Минфина России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5 октября 2011 г. № 124н (зарегистрирован Минюстом России 13 декабря 2011 г., регистрационный № 22599),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17 августа 2012 г. № 113н (зарегистрирован Минюстом России 4 октября 2012 г., регистрационный № 25592),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4 декабря 2012 г. №154н (зарегистрирован Минюстом России 29 декабря 2012 г., регистрационный № 26501),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6 апреля 2015 г. № 57н (зарегистрирован Минюстом России 30 апреля 2015 г., регистрационный № 37103),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6 марта 2018 г. № 41н (зарегистрирован Минюстом России 15 мая 2018 г., регистрационный № 51103),</a:t>
                      </a:r>
                      <a:br>
                        <a:rPr lang="ru-RU" sz="6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от 19 апреля 2019 г. №61н (зарегистрирован Минюстом России 20 мая 2019 г., регистрационный № 54667).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393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** Орган исполнительной власти заполняет строку в соответствии со следующими видами деятельности: сельское хозяйство,</a:t>
                      </a:r>
                      <a:br>
                        <a:rPr lang="ru-RU" sz="6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услуги в области сельского хозяйства, пищевая и перерабатывающая промышленность.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338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*** Орган исполнительной власти строку не заполняет.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91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Arial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7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Руководитель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54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6847" marR="6847" marT="6847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338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72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Главный бухгалтер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227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(при наличии)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600" b="0" i="0" u="none" strike="noStrike">
                          <a:effectLst/>
                          <a:latin typeface="Times New Roman"/>
                        </a:rPr>
                        <a:t>(подпись)</a:t>
                      </a: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6847" marR="6847" marT="68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 dirty="0">
                          <a:effectLst/>
                          <a:latin typeface="Times New Roman"/>
                        </a:rPr>
                        <a:t>(расшифровка подписи)</a:t>
                      </a:r>
                    </a:p>
                  </a:txBody>
                  <a:tcPr marL="6847" marR="6847" marT="6847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827584" y="2780928"/>
            <a:ext cx="1800200" cy="576064"/>
            <a:chOff x="827584" y="2780928"/>
            <a:chExt cx="1800200" cy="57606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827584" y="2780928"/>
              <a:ext cx="1800200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= стр. 63100 6АПК</a:t>
              </a: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>
              <a:off x="2173790" y="3068960"/>
              <a:ext cx="453994" cy="28803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2915816" y="3645025"/>
            <a:ext cx="2016224" cy="421444"/>
            <a:chOff x="2763416" y="2636913"/>
            <a:chExt cx="2016224" cy="421444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979440" y="2770325"/>
              <a:ext cx="1800200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= стр. 63200 6АПК</a:t>
              </a:r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flipH="1" flipV="1">
              <a:off x="2763416" y="2636913"/>
              <a:ext cx="360040" cy="13341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2937514" y="4423312"/>
            <a:ext cx="3060340" cy="288032"/>
            <a:chOff x="2187352" y="2559604"/>
            <a:chExt cx="3060340" cy="288032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2583396" y="2559604"/>
              <a:ext cx="2664296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≤ стр. 62400+62600 6АПК </a:t>
              </a:r>
              <a:endParaRPr lang="ru-RU" sz="1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" name="Прямая со стрелкой 29"/>
            <p:cNvCxnSpPr/>
            <p:nvPr/>
          </p:nvCxnSpPr>
          <p:spPr>
            <a:xfrm flipH="1">
              <a:off x="2187352" y="2703619"/>
              <a:ext cx="396044" cy="1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3131840" y="4768193"/>
            <a:ext cx="2232248" cy="244983"/>
            <a:chOff x="2187352" y="2559604"/>
            <a:chExt cx="3060340" cy="288032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2583396" y="2559604"/>
              <a:ext cx="2664296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= стр. 63300 6АПК</a:t>
              </a:r>
              <a:endParaRPr lang="ru-RU" sz="1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Прямая со стрелкой 35"/>
            <p:cNvCxnSpPr/>
            <p:nvPr/>
          </p:nvCxnSpPr>
          <p:spPr>
            <a:xfrm flipH="1">
              <a:off x="2187352" y="2703619"/>
              <a:ext cx="396044" cy="1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3275856" y="5003068"/>
            <a:ext cx="2232248" cy="244983"/>
            <a:chOff x="2187352" y="2559604"/>
            <a:chExt cx="3060340" cy="288032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2583396" y="2559604"/>
              <a:ext cx="2664296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= стр. 63400 6АПК</a:t>
              </a:r>
              <a:endParaRPr lang="ru-RU" sz="1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Прямая со стрелкой 41"/>
            <p:cNvCxnSpPr/>
            <p:nvPr/>
          </p:nvCxnSpPr>
          <p:spPr>
            <a:xfrm flipH="1">
              <a:off x="2187352" y="2703619"/>
              <a:ext cx="396044" cy="1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3137014" y="5517232"/>
            <a:ext cx="2232248" cy="244983"/>
            <a:chOff x="2187352" y="2559604"/>
            <a:chExt cx="3060340" cy="288032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2583396" y="2559604"/>
              <a:ext cx="2664296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= стр. 65110 6АПК</a:t>
              </a:r>
              <a:endParaRPr lang="ru-RU" sz="1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5" name="Прямая со стрелкой 44"/>
            <p:cNvCxnSpPr/>
            <p:nvPr/>
          </p:nvCxnSpPr>
          <p:spPr>
            <a:xfrm flipH="1">
              <a:off x="2187352" y="2703619"/>
              <a:ext cx="396044" cy="1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4460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6-АПК Отчет об отраслевых показателях деятельности организаций агропромышленного комплекса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17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794924"/>
              </p:ext>
            </p:extLst>
          </p:nvPr>
        </p:nvGraphicFramePr>
        <p:xfrm>
          <a:off x="323528" y="980728"/>
          <a:ext cx="4392489" cy="5342146"/>
        </p:xfrm>
        <a:graphic>
          <a:graphicData uri="http://schemas.openxmlformats.org/drawingml/2006/table">
            <a:tbl>
              <a:tblPr/>
              <a:tblGrid>
                <a:gridCol w="1495747"/>
                <a:gridCol w="785098"/>
                <a:gridCol w="331636"/>
                <a:gridCol w="294412"/>
                <a:gridCol w="294412"/>
                <a:gridCol w="297796"/>
                <a:gridCol w="297796"/>
                <a:gridCol w="297796"/>
                <a:gridCol w="297796"/>
              </a:tblGrid>
              <a:tr h="122374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Times New Roman"/>
                        </a:rPr>
                        <a:t>ОТЧЕТ ОБ ОТРАСЛЕВЫХ ПОКАЗАТЕЛЯХ ДЕЯТЕЛЬНОСТИ</a:t>
                      </a: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374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Times New Roman"/>
                        </a:rPr>
                        <a:t>ОРГАНИЗАЦИЙ АГРОПРОМЫШЛЕННОГО КОМПЛЕКСА</a:t>
                      </a: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374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за 9 месяцев 2022 г.</a:t>
                      </a: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705"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780"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Форма </a:t>
                      </a:r>
                      <a:endParaRPr lang="ru-RU" sz="700" b="1" i="0" u="none" strike="noStrike" dirty="0" smtClean="0">
                        <a:effectLst/>
                        <a:latin typeface="Times New Roman"/>
                      </a:endParaRPr>
                    </a:p>
                    <a:p>
                      <a:pPr algn="r" fontAlgn="ctr"/>
                      <a:r>
                        <a:rPr lang="ru-RU" sz="700" b="1" i="0" u="none" strike="noStrike" dirty="0" smtClean="0">
                          <a:effectLst/>
                          <a:latin typeface="Times New Roman"/>
                        </a:rPr>
                        <a:t>№ </a:t>
                      </a:r>
                      <a:r>
                        <a:rPr lang="ru-RU" sz="700" b="1" i="0" u="none" strike="noStrike" dirty="0">
                          <a:effectLst/>
                          <a:latin typeface="Times New Roman"/>
                        </a:rPr>
                        <a:t>6-АПК (квартальная)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7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88"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7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Дата (число, месяц, год)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Организация (орган исполнительной власти)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 ОКПО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8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Идентификационный номер налогоплательщика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76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Вид деятельности*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 ОКВЭД 2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76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Организационно-правовая форма**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по ОКОПФ/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ОКФС</a:t>
                      </a:r>
                    </a:p>
                  </a:txBody>
                  <a:tcPr marL="5217" marR="5217" marT="521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768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Единица измерения по ОКЕИ: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тыс. руб - 384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557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38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 30 сентября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2022 г.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2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Среднесписочная численность, чел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60001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2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Фонд оплаты труда, тыс. руб.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60002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2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Просроченная задолженность по оплате труда, тыс. руб.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60003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926"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effectLst/>
                        <a:latin typeface="Times New Roman"/>
                      </a:endParaRP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237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Раздел 6-1. В сводный отчет включены</a:t>
                      </a:r>
                    </a:p>
                  </a:txBody>
                  <a:tcPr marL="5217" marR="5217" marT="5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388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Количество организаций,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Уставный капитал (паевой фонд)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0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Организационно-правовая форма в соответствии с учредительными документами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 том числе федеральные средства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0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75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Коммерческие организации (юридические лица), за исключением государственных и муниципальных унитарных предприятий</a:t>
                      </a:r>
                      <a:br>
                        <a:rPr lang="ru-RU" sz="7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(стр.61110+ 61120+ 61130+ 61140)</a:t>
                      </a:r>
                    </a:p>
                  </a:txBody>
                  <a:tcPr marL="5217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61100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76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  <a:br>
                        <a:rPr lang="ru-RU" sz="7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акционерные общества (стр.61111+ 61112)</a:t>
                      </a:r>
                    </a:p>
                  </a:txBody>
                  <a:tcPr marL="93900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61110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76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из них:</a:t>
                      </a:r>
                      <a:br>
                        <a:rPr lang="ru-RU" sz="7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публичные</a:t>
                      </a:r>
                    </a:p>
                  </a:txBody>
                  <a:tcPr marL="187799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61111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непубличные</a:t>
                      </a:r>
                    </a:p>
                  </a:txBody>
                  <a:tcPr marL="187799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61112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хозяйственные товарищества, партнерства</a:t>
                      </a:r>
                    </a:p>
                  </a:txBody>
                  <a:tcPr marL="93900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61120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общества с ограниченной ответственностью</a:t>
                      </a:r>
                    </a:p>
                  </a:txBody>
                  <a:tcPr marL="93900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61130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50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сельскохозяйственные производственные кооперативы</a:t>
                      </a:r>
                    </a:p>
                  </a:txBody>
                  <a:tcPr marL="93900" marR="5217" marT="52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61140</a:t>
                      </a:r>
                    </a:p>
                  </a:txBody>
                  <a:tcPr marL="5217" marR="5217" marT="52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5217" marR="5217" marT="52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19449"/>
              </p:ext>
            </p:extLst>
          </p:nvPr>
        </p:nvGraphicFramePr>
        <p:xfrm>
          <a:off x="5004048" y="1268760"/>
          <a:ext cx="3672410" cy="4968549"/>
        </p:xfrm>
        <a:graphic>
          <a:graphicData uri="http://schemas.openxmlformats.org/drawingml/2006/table">
            <a:tbl>
              <a:tblPr/>
              <a:tblGrid>
                <a:gridCol w="1910107"/>
                <a:gridCol w="278557"/>
                <a:gridCol w="494582"/>
                <a:gridCol w="494582"/>
                <a:gridCol w="494582"/>
              </a:tblGrid>
              <a:tr h="4901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 dirty="0">
                          <a:effectLst/>
                          <a:latin typeface="Times New Roman"/>
                        </a:rPr>
                        <a:t>Государственные и муниципальные унитарные предприятия, казенные предприятия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61200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в том числе федеральные</a:t>
                      </a:r>
                    </a:p>
                  </a:txBody>
                  <a:tcPr marL="170922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61210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02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из них подведомственные Минсельхозу России:</a:t>
                      </a:r>
                      <a:br>
                        <a:rPr lang="ru-RU" sz="8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государственные унитарные предприятия</a:t>
                      </a:r>
                    </a:p>
                  </a:txBody>
                  <a:tcPr marL="341845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61211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казенные предприятия</a:t>
                      </a:r>
                    </a:p>
                  </a:txBody>
                  <a:tcPr marL="341845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61212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01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Прочие организации и индивидуальные предприниматели </a:t>
                      </a:r>
                      <a:br>
                        <a:rPr lang="ru-RU" sz="8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(стр.61310+ 61320+ 61330)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61300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Times New Roman"/>
                        </a:rPr>
                        <a:t>в том числе:</a:t>
                      </a:r>
                      <a:br>
                        <a:rPr lang="ru-RU" sz="8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effectLst/>
                          <a:latin typeface="Times New Roman"/>
                        </a:rPr>
                        <a:t>сельскохозяйственные потребительские кооперативы (без кредитных)</a:t>
                      </a:r>
                    </a:p>
                  </a:txBody>
                  <a:tcPr marL="170922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61310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сельскохозяйственные потребительские кредитные кооперативы</a:t>
                      </a:r>
                    </a:p>
                  </a:txBody>
                  <a:tcPr marL="170922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61320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прочие, не включенные в другие группировки: (стр.61331+ 61332)</a:t>
                      </a:r>
                    </a:p>
                  </a:txBody>
                  <a:tcPr marL="170922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61330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крестьянские (фермерские) хозяйства</a:t>
                      </a:r>
                    </a:p>
                  </a:txBody>
                  <a:tcPr marL="341845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61331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прочие</a:t>
                      </a:r>
                    </a:p>
                  </a:txBody>
                  <a:tcPr marL="341845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61332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Всего (стр.61100+ 61200+ 61300)</a:t>
                      </a:r>
                    </a:p>
                  </a:txBody>
                  <a:tcPr marL="9496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61000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01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1" u="none" strike="noStrike">
                          <a:effectLst/>
                          <a:latin typeface="Times New Roman"/>
                        </a:rPr>
                        <a:t>из строки 61000 - организации с иностранным капиталом</a:t>
                      </a:r>
                    </a:p>
                  </a:txBody>
                  <a:tcPr marL="170922" marR="9496" marT="94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61010</a:t>
                      </a:r>
                    </a:p>
                  </a:txBody>
                  <a:tcPr marL="9496" marR="9496" marT="949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496" marR="9496" marT="94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215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effectLst/>
                          <a:latin typeface="Times New Roman"/>
                        </a:rPr>
                        <a:t>* Орган исполнительной власти заполняет строку в соответствии со следующими видами деятельности: сельское хозяйство, услуги в области сельского хозяйства, пищевая и перерабатывающая промышленность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173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effectLst/>
                          <a:latin typeface="Times New Roman"/>
                        </a:rPr>
                        <a:t>** Орган исполнительной власти строку не заполняет.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2843808" y="3068960"/>
            <a:ext cx="2088232" cy="720080"/>
            <a:chOff x="539552" y="2780928"/>
            <a:chExt cx="2088232" cy="72008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39552" y="2780928"/>
              <a:ext cx="2088232" cy="288032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60002/60001/9</a:t>
              </a:r>
              <a:r>
                <a:rPr lang="en-US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≥</a:t>
              </a:r>
              <a:r>
                <a:rPr lang="en-US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МРОТ </a:t>
              </a: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flipH="1">
              <a:off x="1187624" y="3045533"/>
              <a:ext cx="532172" cy="455475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5794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6-АПК Отчет об отраслевых показателях деятельности организаций агропромышленного комплекса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18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794958"/>
              </p:ext>
            </p:extLst>
          </p:nvPr>
        </p:nvGraphicFramePr>
        <p:xfrm>
          <a:off x="1187624" y="1494269"/>
          <a:ext cx="6984775" cy="2870835"/>
        </p:xfrm>
        <a:graphic>
          <a:graphicData uri="http://schemas.openxmlformats.org/drawingml/2006/table">
            <a:tbl>
              <a:tblPr/>
              <a:tblGrid>
                <a:gridCol w="3632948"/>
                <a:gridCol w="529805"/>
                <a:gridCol w="940674"/>
                <a:gridCol w="940674"/>
                <a:gridCol w="940674"/>
              </a:tblGrid>
              <a:tr h="14097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Форма № 6-АПК с.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effectLst/>
                          <a:latin typeface="Times New Roman"/>
                        </a:rPr>
                        <a:t>Раздел 6-2. Расшифровка показателей формы №  1 "Бухгалтерский баланс"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 30 сентября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2022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 31 декабря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2021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 31 декабря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2020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Из строки 1520 "Кредиторская задолженность": </a:t>
                      </a:r>
                      <a:br>
                        <a:rPr lang="ru-RU" sz="14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(стр.62161+ 62162+ 62163+ 62164+ 62165)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62160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задолженность по страховым взносам и платежам во внебюджетные фонды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62163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задолженность по налогам и сборам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62164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5369092" y="3861048"/>
            <a:ext cx="2083228" cy="504056"/>
            <a:chOff x="5369092" y="2492896"/>
            <a:chExt cx="2083228" cy="504056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369092" y="2492896"/>
              <a:ext cx="2083228" cy="504056"/>
              <a:chOff x="2226356" y="2559604"/>
              <a:chExt cx="3909822" cy="288032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2583396" y="2559604"/>
                <a:ext cx="3552782" cy="288032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Сверить с разделом 6-5 6АПК</a:t>
                </a:r>
                <a:endPara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7" name="Прямая со стрелкой 16"/>
              <p:cNvCxnSpPr/>
              <p:nvPr/>
            </p:nvCxnSpPr>
            <p:spPr>
              <a:xfrm flipH="1">
                <a:off x="2226356" y="2641899"/>
                <a:ext cx="396044" cy="1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Прямая со стрелкой 20"/>
            <p:cNvCxnSpPr/>
            <p:nvPr/>
          </p:nvCxnSpPr>
          <p:spPr>
            <a:xfrm flipH="1">
              <a:off x="5370476" y="2852936"/>
              <a:ext cx="211020" cy="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6070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6-АПК Отчет об отраслевых показателях деятельности организаций агропромышленного комплекса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19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570774"/>
              </p:ext>
            </p:extLst>
          </p:nvPr>
        </p:nvGraphicFramePr>
        <p:xfrm>
          <a:off x="1115616" y="1340768"/>
          <a:ext cx="7099300" cy="4476750"/>
        </p:xfrm>
        <a:graphic>
          <a:graphicData uri="http://schemas.openxmlformats.org/drawingml/2006/table">
            <a:tbl>
              <a:tblPr/>
              <a:tblGrid>
                <a:gridCol w="4267200"/>
                <a:gridCol w="622300"/>
                <a:gridCol w="1104900"/>
                <a:gridCol w="1104900"/>
              </a:tblGrid>
              <a:tr h="1905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СВЕДЕНИЯ о полученных кредитах и займах и расходах на их обслуживание в текущем году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2022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2021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Получено кредитов с начала года за период: (стр.62310+ 62320)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62300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краткосрочных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 том числе: по системе льготного кредитования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долгосрочных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 том числе: по системе льготного кредитования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62321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Обслуживание кредитов: (стр.62410+ 62420)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62400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краткосрочных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62410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 том числе: по системе льготного кредитования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долгосрочных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 том числе: по системе льготного кредитования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Получено займов с начала года за период: (стр.62510+ 62520)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62500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краткосрочных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долгосрочных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62520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Обслуживание займов: (стр.62610+ 62620)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62600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краткосрочных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62610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долгосрочных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СПРАВОЧНО: Остаток ссудной задолженности по полученным льготным кредитам на отчетную дату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62700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краткосрочным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долгосрочным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62720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60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00" y="1628800"/>
            <a:ext cx="832800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2195736" y="948415"/>
            <a:ext cx="2664296" cy="1926705"/>
            <a:chOff x="2195736" y="948415"/>
            <a:chExt cx="2664296" cy="192670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843808" y="948415"/>
              <a:ext cx="2016224" cy="504056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Ввести вручную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Прямая со стрелкой 14"/>
            <p:cNvCxnSpPr>
              <a:stCxn id="14" idx="2"/>
            </p:cNvCxnSpPr>
            <p:nvPr/>
          </p:nvCxnSpPr>
          <p:spPr>
            <a:xfrm flipH="1">
              <a:off x="2195736" y="1452471"/>
              <a:ext cx="1656184" cy="142264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5616624" cy="5040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118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7200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6-АПК Отчет об отраслевых показателях деятельности организаций агропромышленного комплекса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20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84872"/>
              </p:ext>
            </p:extLst>
          </p:nvPr>
        </p:nvGraphicFramePr>
        <p:xfrm>
          <a:off x="971600" y="1484784"/>
          <a:ext cx="7099300" cy="3091815"/>
        </p:xfrm>
        <a:graphic>
          <a:graphicData uri="http://schemas.openxmlformats.org/drawingml/2006/table">
            <a:tbl>
              <a:tblPr/>
              <a:tblGrid>
                <a:gridCol w="4267200"/>
                <a:gridCol w="622300"/>
                <a:gridCol w="1104900"/>
                <a:gridCol w="1104900"/>
              </a:tblGrid>
              <a:tr h="140970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>
                          <a:effectLst/>
                          <a:latin typeface="Times New Roman"/>
                        </a:rPr>
                        <a:t>Раздел 6-3. Расшифровка показателей формы №2 "Отчет о финансовых результатах"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2022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За 9 месяцев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2021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0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Из строки 2110 "Выручка" (стр.63110+ 63120+ 63130+ 63140)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63100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Из строки 2120 "Себестоимость продаж"</a:t>
                      </a:r>
                      <a:br>
                        <a:rPr lang="ru-RU" sz="14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(стр.63210+ 63220+ 63230+ 63240)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63200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Из строки  2340 "Прочие доходы":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63300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субсидии из бюджетов всех уровней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63310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6300192" y="4509122"/>
            <a:ext cx="1800200" cy="792089"/>
            <a:chOff x="2979440" y="2636913"/>
            <a:chExt cx="1800200" cy="58086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979440" y="2770325"/>
              <a:ext cx="1800200" cy="447453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63310 Субсидию округляем до тысячи</a:t>
              </a: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 flipV="1">
              <a:off x="3015444" y="2636913"/>
              <a:ext cx="252028" cy="13341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12453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88832" cy="10801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7-АПК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Отчет об ожидаемых результатах финансово-хозяйственной деятельности товаропроизводителей агропромышленного комплекса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21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09108"/>
              </p:ext>
            </p:extLst>
          </p:nvPr>
        </p:nvGraphicFramePr>
        <p:xfrm>
          <a:off x="899592" y="1412776"/>
          <a:ext cx="7402153" cy="5019765"/>
        </p:xfrm>
        <a:graphic>
          <a:graphicData uri="http://schemas.openxmlformats.org/drawingml/2006/table">
            <a:tbl>
              <a:tblPr/>
              <a:tblGrid>
                <a:gridCol w="756297"/>
                <a:gridCol w="1682111"/>
                <a:gridCol w="425961"/>
                <a:gridCol w="756297"/>
                <a:gridCol w="756297"/>
                <a:gridCol w="756297"/>
                <a:gridCol w="756297"/>
                <a:gridCol w="378149"/>
                <a:gridCol w="378149"/>
                <a:gridCol w="756298"/>
              </a:tblGrid>
              <a:tr h="324887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 ОБ ОЖИДАЕМЫХ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РЕЗУЛЬТАТАХ</a:t>
                      </a:r>
                      <a:r>
                        <a:rPr lang="ru-RU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ФИНАНСОВО-ХОЗЯЙСТВЕННОЙ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</a:t>
                      </a:r>
                      <a:b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ТОВАРОПРОИЗВОДИТЕЛЕЙ АГРОПРОМЫШЛЕННОГО КОМПЛЕКСА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 2022 год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01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№ 7-АПК*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01"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(число, месяц, год)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(орган исполнительной власти)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ОКПО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Идентификационный номер налогоплательщика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**Вид деятельности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ОКВЭД 2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0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***Организационно-правовая форма / форма собственности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900" b="0" i="0" u="none" strike="noStrike">
                        <a:effectLst/>
                        <a:latin typeface="Times New Roman"/>
                      </a:endParaRP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ОКОПФ/ОКФС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243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Адрес: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413" marR="6413" marT="64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01">
                <a:tc gridSpan="10"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 (коды по ОКЕИ): га - 059; гол - 836; тыс гол - 985; тыс усл банк - 882; ц - 206; кг - 166; г - 163; шт - 796; тыс шт - 798; тыс руб - 384; руб - 383; м2 - 055; дкл - 116.</a:t>
                      </a:r>
                    </a:p>
                  </a:txBody>
                  <a:tcPr marL="6413" marR="6413" marT="641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Раздел 7-1.  Финансовые результаты</a:t>
                      </a:r>
                    </a:p>
                  </a:txBody>
                  <a:tcPr marL="6413" marR="6413" marT="64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243"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Всего организаций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40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прибыльные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(стр.71700 &gt;= 0)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убыточные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(стр.71700 &lt; 0)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5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фактически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2021 г.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(гр.5+ 7)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ожидается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2022 г.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(гр.6+ 8)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фактически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2021 г.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ожидается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2022 г.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фактически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2021 г.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ожидается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за 2022 г.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731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1" u="none" strike="noStrike"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Количество организаций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71100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Выручка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71200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Себестоимость продаж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71310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Коммерческие расходы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71320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Управленческие расходы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71330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4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Прибыль (убыток) от продаж</a:t>
                      </a:r>
                      <a:br>
                        <a:rPr lang="ru-RU" sz="9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(стр.71200+ 71310+ 71320+ 71330)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71400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2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Прочие доходы</a:t>
                      </a:r>
                    </a:p>
                  </a:txBody>
                  <a:tcPr marL="6413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71500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4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 том числе: субсидии из бюджетов всех уровней</a:t>
                      </a:r>
                    </a:p>
                  </a:txBody>
                  <a:tcPr marL="115436" marR="6413" marT="64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71510</a:t>
                      </a:r>
                    </a:p>
                  </a:txBody>
                  <a:tcPr marL="6413" marR="6413" marT="64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413" marR="6413" marT="64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5" name="Группа 14"/>
          <p:cNvGrpSpPr/>
          <p:nvPr/>
        </p:nvGrpSpPr>
        <p:grpSpPr>
          <a:xfrm>
            <a:off x="4788024" y="2996952"/>
            <a:ext cx="4177708" cy="1504520"/>
            <a:chOff x="2592288" y="1052736"/>
            <a:chExt cx="4177708" cy="150452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2592288" y="1052736"/>
              <a:ext cx="4177708" cy="1440160"/>
              <a:chOff x="161272" y="1452471"/>
              <a:chExt cx="4177708" cy="1440160"/>
            </a:xfrm>
          </p:grpSpPr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161272" y="1452471"/>
                <a:ext cx="4177708" cy="576064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Заполняем из «Отчёта о финансовых результатах» за 2021 год</a:t>
                </a:r>
                <a:endParaRPr lang="ru-RU" sz="1400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9" name="Прямая со стрелкой 18"/>
              <p:cNvCxnSpPr>
                <a:stCxn id="18" idx="2"/>
              </p:cNvCxnSpPr>
              <p:nvPr/>
            </p:nvCxnSpPr>
            <p:spPr>
              <a:xfrm>
                <a:off x="2250126" y="2028535"/>
                <a:ext cx="180331" cy="864096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Прямая со стрелкой 16"/>
            <p:cNvCxnSpPr/>
            <p:nvPr/>
          </p:nvCxnSpPr>
          <p:spPr>
            <a:xfrm flipH="1">
              <a:off x="3420380" y="1628800"/>
              <a:ext cx="108012" cy="92845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2051720" y="5535233"/>
            <a:ext cx="6391954" cy="918103"/>
            <a:chOff x="1708438" y="5571239"/>
            <a:chExt cx="6391954" cy="918103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708438" y="5571239"/>
              <a:ext cx="6391954" cy="918103"/>
              <a:chOff x="1572317" y="3003367"/>
              <a:chExt cx="6391954" cy="918103"/>
            </a:xfrm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1572317" y="3471417"/>
                <a:ext cx="6391954" cy="450053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Заполняем из «Отчёта о финансовых результатах» за 9 месяцев 2022 года</a:t>
                </a:r>
              </a:p>
              <a:p>
                <a:pPr algn="ctr"/>
                <a:r>
                  <a:rPr lang="ru-RU" sz="1400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+ прогнозные значения за 4 квартал 2022 года</a:t>
                </a:r>
              </a:p>
            </p:txBody>
          </p:sp>
          <p:cxnSp>
            <p:nvCxnSpPr>
              <p:cNvPr id="24" name="Прямая со стрелкой 23"/>
              <p:cNvCxnSpPr/>
              <p:nvPr/>
            </p:nvCxnSpPr>
            <p:spPr>
              <a:xfrm flipV="1">
                <a:off x="5964805" y="3003367"/>
                <a:ext cx="0" cy="46805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Прямая со стрелкой 21"/>
            <p:cNvCxnSpPr/>
            <p:nvPr/>
          </p:nvCxnSpPr>
          <p:spPr>
            <a:xfrm flipV="1">
              <a:off x="7614338" y="5571239"/>
              <a:ext cx="0" cy="46805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1589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50405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10-АПК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Отчет о средствах целевого финансирования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22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329456"/>
              </p:ext>
            </p:extLst>
          </p:nvPr>
        </p:nvGraphicFramePr>
        <p:xfrm>
          <a:off x="467544" y="764704"/>
          <a:ext cx="8229598" cy="5745788"/>
        </p:xfrm>
        <a:graphic>
          <a:graphicData uri="http://schemas.openxmlformats.org/drawingml/2006/table">
            <a:tbl>
              <a:tblPr/>
              <a:tblGrid>
                <a:gridCol w="2808312"/>
                <a:gridCol w="530294"/>
                <a:gridCol w="117778"/>
                <a:gridCol w="193998"/>
                <a:gridCol w="94034"/>
                <a:gridCol w="477556"/>
                <a:gridCol w="98508"/>
                <a:gridCol w="473082"/>
                <a:gridCol w="102982"/>
                <a:gridCol w="468608"/>
                <a:gridCol w="571590"/>
                <a:gridCol w="571590"/>
                <a:gridCol w="578086"/>
                <a:gridCol w="571590"/>
                <a:gridCol w="571590"/>
              </a:tblGrid>
              <a:tr h="200511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 О СРЕДСТВАХ ЦЕЛЕВОГО ФИНАНСИРОВАНИЯ</a:t>
                      </a:r>
                    </a:p>
                  </a:txBody>
                  <a:tcPr marL="4872" marR="4872" marT="48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 9 месяцев 2022 года</a:t>
                      </a:r>
                    </a:p>
                  </a:txBody>
                  <a:tcPr marL="4872" marR="4872" marT="48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853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№ 10-АПК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(число, месяц, год)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 (орган исполнительной власти)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ОКПО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Идентификационный номер налогоплательщика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деятельности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ОКВЭД 2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Организационно-правовая форма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ОКОПФ/ОКФС</a:t>
                      </a:r>
                    </a:p>
                  </a:txBody>
                  <a:tcPr marL="4872" marR="4872" marT="487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18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2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Местонахождение (адрес)</a:t>
                      </a:r>
                    </a:p>
                  </a:txBody>
                  <a:tcPr marL="4872" marR="4872" marT="48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 - 384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2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5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отчет включены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(ед.)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25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7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7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872" marR="4872" marT="48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5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Организации, получившие господдержку (субсидии) в отчетном периоде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100000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700" b="0" i="0" u="none" strike="noStrike" dirty="0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2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676">
                <a:tc gridSpan="15">
                  <a:txBody>
                    <a:bodyPr/>
                    <a:lstStyle/>
                    <a:p>
                      <a:pPr algn="ctr" fontAlgn="t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Раздел 10-1. СВОДНАЯ ИНФОРМАЦИЯ о полученных средствах государственной поддержки товаропроизводителями агропромышленного комплекса</a:t>
                      </a:r>
                    </a:p>
                  </a:txBody>
                  <a:tcPr marL="4872" marR="4872" marT="4872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24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872" marR="4872" marT="48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0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направления поддержки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Предусмотрено средств бюджета субъекта Российской Федерации (с учетом средств федерального бюджета) на отчетный год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средств бюджета субъекта Российской Федерации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(из графы 3): предусмотрено в рамках соглашений с Минсельхозом России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 графы 4: федеральный бюджет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перечислено получателю (без субсидий, полученных организациями АПК по соглашениям с 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муниципальными органами власти) (гр6+гр7)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Перечислено субсидий на условиях софинансирования из федерального бюджета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Перечислено субсидий из регионального бюджета (без учета средств федерального бюджета)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Остаток средств бюджета субъекта Российской Федерации (с учетом средств федерального бюджета) на отчетную дату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СПРАВОЧНО: средства местных бюджетов, полученные организациями АПК по соглашениям получателя с муниципальными органами власти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257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8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8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800" b="0" i="1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4872" marR="4872" marT="487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на поддержку товаропроизводителей агропромышленного комплекса (далее - АПК)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(стр.101100+101200+101300+101400)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101000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4872" marR="4872" marT="48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120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88832" cy="50405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10-АПК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Отчет о средствах целевого финансирования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15886"/>
              </p:ext>
            </p:extLst>
          </p:nvPr>
        </p:nvGraphicFramePr>
        <p:xfrm>
          <a:off x="395536" y="1052736"/>
          <a:ext cx="8352928" cy="4896543"/>
        </p:xfrm>
        <a:graphic>
          <a:graphicData uri="http://schemas.openxmlformats.org/drawingml/2006/table">
            <a:tbl>
              <a:tblPr/>
              <a:tblGrid>
                <a:gridCol w="4451230"/>
                <a:gridCol w="353272"/>
                <a:gridCol w="690844"/>
                <a:gridCol w="785050"/>
                <a:gridCol w="690844"/>
                <a:gridCol w="690844"/>
                <a:gridCol w="690844"/>
              </a:tblGrid>
              <a:tr h="16090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Раздел 10-4. Государственная поддержка переработки сельскохозяйственного сырья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597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97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801" marR="5801" marT="58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культуры/ вида продукции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 на развитие приоритетных подотраслей АПК и развитие МФХ (стимулирующая субсидия), перечислено субсидий на условиях софинансирования из федерального бюджета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(иные межбюджетные трансферты)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иным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федеральным проектам, отдельным мероприятиям*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Перечислено субсидий из регионального бюджета без софинансирования из федерального бюджета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СПРАВОЧНО: средства местных бюджетов, полученных организациями АПК 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соглашениям получателя 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муниципальными органами власти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возмещение текущих затрат на производство продукции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стимулирование прироста производства продукции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7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Программы и мероприятия в области переработки сельскохозяйственного сырья, всего 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(стр.104100+104200)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104000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9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Субсидии на производство продукции первичной переработки: (стр.104110+104120+104130+104140+104150+104160+104170+104190)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104100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продукцию мукомольно-крупяного производства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104110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продукцию кормопроизводства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104120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производство масел растительных, их фракций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104130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продукцию первичной переработки волокнистых прядильных культур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104140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9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вина виноградные из свежего винограда (вина игристые, вина, кроме игристых и газированных), сусло виноградное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104150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производство молока питьевого пастеризованного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104160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производство мяса сельскохозяйственных животных и птицы и прочих продуктов убоя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104170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производство прочей продукции переработки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104190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09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Субсидии на производство продукции промышленной переработки: (стр.104210+104220+104230+104240+104250+104290)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104200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изделия хлебобулочные и мучные кондитерские</a:t>
                      </a:r>
                    </a:p>
                  </a:txBody>
                  <a:tcPr marL="208834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104210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39552" y="2924944"/>
            <a:ext cx="5688632" cy="50405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Субсидию по хлебу отражаем по стр. 104210 гр.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пятью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знаками после 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запятой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10" idx="2"/>
          </p:cNvCxnSpPr>
          <p:nvPr/>
        </p:nvCxnSpPr>
        <p:spPr>
          <a:xfrm>
            <a:off x="3383868" y="3429000"/>
            <a:ext cx="2700300" cy="2376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328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24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9807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04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3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47311"/>
            <a:ext cx="8152275" cy="44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4470691" y="2852936"/>
            <a:ext cx="2016224" cy="1415743"/>
            <a:chOff x="4363871" y="2949360"/>
            <a:chExt cx="2016224" cy="1415743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363871" y="3705442"/>
              <a:ext cx="2016224" cy="659661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Выбираем организацию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>
              <a:stCxn id="9" idx="0"/>
            </p:cNvCxnSpPr>
            <p:nvPr/>
          </p:nvCxnSpPr>
          <p:spPr>
            <a:xfrm flipV="1">
              <a:off x="5371983" y="2949360"/>
              <a:ext cx="288032" cy="75608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Заголовок 1"/>
          <p:cNvSpPr txBox="1">
            <a:spLocks/>
          </p:cNvSpPr>
          <p:nvPr/>
        </p:nvSpPr>
        <p:spPr>
          <a:xfrm>
            <a:off x="1835696" y="33265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46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4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833438"/>
            <a:ext cx="7477125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907704" y="2132856"/>
            <a:ext cx="2016224" cy="3220255"/>
            <a:chOff x="4363871" y="1144848"/>
            <a:chExt cx="2016224" cy="3220255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363871" y="3705442"/>
              <a:ext cx="2016224" cy="659661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2. Создать отчёты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>
              <a:stCxn id="7" idx="0"/>
            </p:cNvCxnSpPr>
            <p:nvPr/>
          </p:nvCxnSpPr>
          <p:spPr>
            <a:xfrm flipV="1">
              <a:off x="5371983" y="1144848"/>
              <a:ext cx="144016" cy="2560594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5364088" y="1772816"/>
            <a:ext cx="2325462" cy="1728192"/>
            <a:chOff x="2714590" y="1092431"/>
            <a:chExt cx="2325462" cy="172819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023828" y="1092431"/>
              <a:ext cx="2016224" cy="720080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1. Выбрать организацию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Прямая со стрелкой 17"/>
            <p:cNvCxnSpPr>
              <a:stCxn id="17" idx="2"/>
            </p:cNvCxnSpPr>
            <p:nvPr/>
          </p:nvCxnSpPr>
          <p:spPr>
            <a:xfrm flipH="1">
              <a:off x="2714590" y="1812511"/>
              <a:ext cx="1317350" cy="100811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Заголовок 1"/>
          <p:cNvSpPr txBox="1">
            <a:spLocks/>
          </p:cNvSpPr>
          <p:nvPr/>
        </p:nvSpPr>
        <p:spPr>
          <a:xfrm>
            <a:off x="1835696" y="33265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99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5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16813" cy="447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123728" y="3140968"/>
            <a:ext cx="2592288" cy="1368152"/>
            <a:chOff x="4435879" y="3021368"/>
            <a:chExt cx="2592288" cy="136815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435879" y="3705442"/>
              <a:ext cx="2592288" cy="684078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Назначить комплекты отчётности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>
              <a:stCxn id="7" idx="0"/>
            </p:cNvCxnSpPr>
            <p:nvPr/>
          </p:nvCxnSpPr>
          <p:spPr>
            <a:xfrm flipV="1">
              <a:off x="5732023" y="3021368"/>
              <a:ext cx="648072" cy="684074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Заголовок 1"/>
          <p:cNvSpPr txBox="1">
            <a:spLocks/>
          </p:cNvSpPr>
          <p:nvPr/>
        </p:nvSpPr>
        <p:spPr>
          <a:xfrm>
            <a:off x="1835696" y="33265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611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6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46" y="1340768"/>
            <a:ext cx="8703543" cy="471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112060" y="5571239"/>
            <a:ext cx="2160240" cy="1152128"/>
            <a:chOff x="4975939" y="3003367"/>
            <a:chExt cx="2160240" cy="115212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75939" y="3471417"/>
              <a:ext cx="2160240" cy="684078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2. Обновление реквизита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>
              <a:stCxn id="7" idx="0"/>
            </p:cNvCxnSpPr>
            <p:nvPr/>
          </p:nvCxnSpPr>
          <p:spPr>
            <a:xfrm flipV="1">
              <a:off x="6056059" y="3003367"/>
              <a:ext cx="216024" cy="46805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9"/>
          <p:cNvGrpSpPr/>
          <p:nvPr/>
        </p:nvGrpSpPr>
        <p:grpSpPr>
          <a:xfrm>
            <a:off x="722030" y="764704"/>
            <a:ext cx="2016224" cy="1008112"/>
            <a:chOff x="2176988" y="1812511"/>
            <a:chExt cx="2016224" cy="100811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176988" y="1812511"/>
              <a:ext cx="2016224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1. Записать и закрыть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Прямая со стрелкой 11"/>
            <p:cNvCxnSpPr>
              <a:stCxn id="11" idx="2"/>
            </p:cNvCxnSpPr>
            <p:nvPr/>
          </p:nvCxnSpPr>
          <p:spPr>
            <a:xfrm flipH="1">
              <a:off x="2786598" y="2388575"/>
              <a:ext cx="398502" cy="43204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1835696" y="33265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31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7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405464" cy="489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835696" y="332656"/>
            <a:ext cx="5616624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Создание отчёта организации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78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8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1600" y="332656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сводного отчёта по району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13690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4031940" y="1052736"/>
            <a:ext cx="2916324" cy="1440160"/>
            <a:chOff x="4031940" y="1052736"/>
            <a:chExt cx="2916324" cy="1440160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4932040" y="1052736"/>
              <a:ext cx="2016224" cy="1440160"/>
              <a:chOff x="2501024" y="1452471"/>
              <a:chExt cx="2016224" cy="1440160"/>
            </a:xfrm>
          </p:grpSpPr>
          <p:sp>
            <p:nvSpPr>
              <p:cNvPr id="7" name="Скругленный прямоугольник 6"/>
              <p:cNvSpPr/>
              <p:nvPr/>
            </p:nvSpPr>
            <p:spPr>
              <a:xfrm>
                <a:off x="2501024" y="1452471"/>
                <a:ext cx="2016224" cy="576064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1. Принять, затем проверить</a:t>
                </a:r>
                <a:endParaRPr lang="ru-RU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2"/>
              </p:cNvCxnSpPr>
              <p:nvPr/>
            </p:nvCxnSpPr>
            <p:spPr>
              <a:xfrm flipH="1">
                <a:off x="2789056" y="2028535"/>
                <a:ext cx="720080" cy="864096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 стрелкой 9"/>
            <p:cNvCxnSpPr/>
            <p:nvPr/>
          </p:nvCxnSpPr>
          <p:spPr>
            <a:xfrm flipH="1">
              <a:off x="4031940" y="1628800"/>
              <a:ext cx="1188132" cy="856449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Группа 25"/>
          <p:cNvGrpSpPr/>
          <p:nvPr/>
        </p:nvGrpSpPr>
        <p:grpSpPr>
          <a:xfrm>
            <a:off x="5112060" y="5571239"/>
            <a:ext cx="2988332" cy="1152128"/>
            <a:chOff x="5112060" y="5571239"/>
            <a:chExt cx="2988332" cy="1152128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5112060" y="5571239"/>
              <a:ext cx="2988332" cy="1152128"/>
              <a:chOff x="4975939" y="3003367"/>
              <a:chExt cx="2988332" cy="1152128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4975939" y="3471417"/>
                <a:ext cx="2988332" cy="684078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rgbClr val="00B0F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rgbClr val="00B0F0"/>
                    </a:solidFill>
                    <a:latin typeface="Times New Roman" pitchFamily="18" charset="0"/>
                    <a:cs typeface="Times New Roman" pitchFamily="18" charset="0"/>
                  </a:rPr>
                  <a:t>2. Проверить статусы принятия и проверки</a:t>
                </a:r>
                <a:endParaRPr lang="ru-RU" dirty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Прямая со стрелкой 24"/>
              <p:cNvCxnSpPr>
                <a:stCxn id="24" idx="0"/>
              </p:cNvCxnSpPr>
              <p:nvPr/>
            </p:nvCxnSpPr>
            <p:spPr>
              <a:xfrm flipV="1">
                <a:off x="6470105" y="3003367"/>
                <a:ext cx="0" cy="46805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Прямая со стрелкой 27"/>
            <p:cNvCxnSpPr/>
            <p:nvPr/>
          </p:nvCxnSpPr>
          <p:spPr>
            <a:xfrm flipV="1">
              <a:off x="7596336" y="5571239"/>
              <a:ext cx="0" cy="46805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053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358DD-8C87-44EB-A1D7-5E844233909A}" type="slidenum">
              <a:rPr lang="ru-RU" sz="1800" smtClean="0">
                <a:latin typeface="Times New Roman" pitchFamily="18" charset="0"/>
                <a:cs typeface="Times New Roman" pitchFamily="18" charset="0"/>
              </a:rPr>
              <a:t>9</a:t>
            </a:fld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971600" y="332656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сводного отчёта по району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309074" cy="5036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1025606" y="2492896"/>
            <a:ext cx="2520280" cy="2117580"/>
            <a:chOff x="5245969" y="1203167"/>
            <a:chExt cx="2520280" cy="211758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5245969" y="2852693"/>
              <a:ext cx="2520280" cy="46805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2. Рассчитать своды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Прямая со стрелкой 16"/>
            <p:cNvCxnSpPr>
              <a:stCxn id="16" idx="0"/>
            </p:cNvCxnSpPr>
            <p:nvPr/>
          </p:nvCxnSpPr>
          <p:spPr>
            <a:xfrm flipV="1">
              <a:off x="6506109" y="1203167"/>
              <a:ext cx="342038" cy="1649526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3275856" y="908720"/>
            <a:ext cx="2016224" cy="1008112"/>
            <a:chOff x="2176988" y="1812511"/>
            <a:chExt cx="2016224" cy="1008112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176988" y="1812511"/>
              <a:ext cx="2016224" cy="576064"/>
            </a:xfrm>
            <a:prstGeom prst="roundRect">
              <a:avLst>
                <a:gd name="adj" fmla="val 5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1. Сводные отчёты</a:t>
              </a:r>
              <a:endPara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Прямая со стрелкой 25"/>
            <p:cNvCxnSpPr>
              <a:stCxn id="22" idx="2"/>
            </p:cNvCxnSpPr>
            <p:nvPr/>
          </p:nvCxnSpPr>
          <p:spPr>
            <a:xfrm flipH="1">
              <a:off x="2786598" y="2388575"/>
              <a:ext cx="398502" cy="43204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5059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434</TotalTime>
  <Words>2673</Words>
  <Application>Microsoft Office PowerPoint</Application>
  <PresentationFormat>Экран (4:3)</PresentationFormat>
  <Paragraphs>1213</Paragraphs>
  <Slides>24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Исполнительная</vt:lpstr>
      <vt:lpstr>Методические рекомендации по заполнению отчётности  по обслуживающих и перерабатывающим предприятиям за 9 месяцев 2022 года</vt:lpstr>
      <vt:lpstr>Создание отчёта организации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отчётности</vt:lpstr>
      <vt:lpstr>Бухгалтерский баланс</vt:lpstr>
      <vt:lpstr>Отчёт о финансовых результатах</vt:lpstr>
      <vt:lpstr>6-АПК Отчет об отраслевых показателях деятельности организаций агропромышленного комплекса</vt:lpstr>
      <vt:lpstr>6-АПК Отчет об отраслевых показателях деятельности организаций агропромышленного комплекса</vt:lpstr>
      <vt:lpstr>6-АПК Отчет об отраслевых показателях деятельности организаций агропромышленного комплекса</vt:lpstr>
      <vt:lpstr>6-АПК Отчет об отраслевых показателях деятельности организаций агропромышленного комплекса</vt:lpstr>
      <vt:lpstr>7-АПК Отчет об ожидаемых результатах финансово-хозяйственной деятельности товаропроизводителей агропромышленного комплекса</vt:lpstr>
      <vt:lpstr>10-АПК Отчет о средствах целевого финансирования</vt:lpstr>
      <vt:lpstr>10-АПК Отчет о средствах целевого финансирования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Userbuh1</dc:creator>
  <cp:lastModifiedBy>Userbuh1</cp:lastModifiedBy>
  <cp:revision>31</cp:revision>
  <cp:lastPrinted>2022-10-12T14:58:02Z</cp:lastPrinted>
  <dcterms:created xsi:type="dcterms:W3CDTF">2022-10-12T07:47:14Z</dcterms:created>
  <dcterms:modified xsi:type="dcterms:W3CDTF">2022-10-12T15:01:43Z</dcterms:modified>
</cp:coreProperties>
</file>